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79" r:id="rId6"/>
    <p:sldId id="282" r:id="rId7"/>
    <p:sldId id="264" r:id="rId8"/>
    <p:sldId id="265" r:id="rId9"/>
    <p:sldId id="259" r:id="rId10"/>
    <p:sldId id="284" r:id="rId11"/>
    <p:sldId id="283" r:id="rId12"/>
    <p:sldId id="262" r:id="rId13"/>
    <p:sldId id="274" r:id="rId14"/>
    <p:sldId id="272" r:id="rId15"/>
    <p:sldId id="288" r:id="rId16"/>
    <p:sldId id="263" r:id="rId17"/>
    <p:sldId id="273" r:id="rId18"/>
    <p:sldId id="275" r:id="rId19"/>
    <p:sldId id="285" r:id="rId20"/>
    <p:sldId id="286" r:id="rId21"/>
    <p:sldId id="287" r:id="rId22"/>
    <p:sldId id="266" r:id="rId23"/>
    <p:sldId id="268" r:id="rId24"/>
    <p:sldId id="278" r:id="rId25"/>
    <p:sldId id="267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0" d="100"/>
          <a:sy n="140" d="100"/>
        </p:scale>
        <p:origin x="-35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57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44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14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99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147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67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24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798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93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593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02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752C0-FD90-4F43-AD7F-F9DADAD12A69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356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hectorcorrea/dc20d743583488168703" TargetMode="External"/><Relationship Id="rId4" Type="http://schemas.openxmlformats.org/officeDocument/2006/relationships/hyperlink" Target="http://www.w3.org/TR/ldp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url.dlib.indiana.edu/iudl/media/6537033f0r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TR/2015/NOTE-ldpatch-20150728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TR/ldp-primer/" TargetMode="External"/><Relationship Id="rId4" Type="http://schemas.openxmlformats.org/officeDocument/2006/relationships/hyperlink" Target="http://hectorcorrea.com/%23/blog/introduction-to-ldp/67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TR/ldp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DesignIssues/LinkedData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TR/ldp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37293" y="-977372"/>
            <a:ext cx="9144000" cy="42310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6172"/>
            <a:ext cx="7772400" cy="3875072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Introduction to the </a:t>
            </a:r>
            <a:br>
              <a:rPr lang="en-US" dirty="0" smtClean="0"/>
            </a:br>
            <a:r>
              <a:rPr lang="en-US" dirty="0" smtClean="0"/>
              <a:t>Linked Data Platform (LDP)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700" dirty="0" smtClean="0"/>
              <a:t>Hector Correa </a:t>
            </a:r>
            <a:br>
              <a:rPr lang="en-US" sz="2700" dirty="0" smtClean="0"/>
            </a:br>
            <a:r>
              <a:rPr lang="en-US" sz="2700" dirty="0" smtClean="0"/>
              <a:t>hjc14@psu.edu</a:t>
            </a:r>
            <a:br>
              <a:rPr lang="en-US" sz="2700" dirty="0" smtClean="0"/>
            </a:br>
            <a:r>
              <a:rPr lang="en-US" sz="2700" dirty="0" smtClean="0"/>
              <a:t>The Pennsylvania State University</a:t>
            </a:r>
            <a:endParaRPr lang="en-US" sz="27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429" y="63268"/>
            <a:ext cx="2428631" cy="194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12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486" y="2145847"/>
            <a:ext cx="7199086" cy="2290082"/>
          </a:xfrm>
        </p:spPr>
        <p:txBody>
          <a:bodyPr>
            <a:normAutofit/>
          </a:bodyPr>
          <a:lstStyle/>
          <a:p>
            <a:r>
              <a:rPr lang="en-US" dirty="0" smtClean="0"/>
              <a:t>LDP is an </a:t>
            </a:r>
            <a:r>
              <a:rPr lang="en-US" dirty="0"/>
              <a:t>HTTP API for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read-write </a:t>
            </a:r>
            <a:r>
              <a:rPr lang="en-US" dirty="0"/>
              <a:t>Linked Data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749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6948"/>
            <a:ext cx="8229600" cy="69515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HTTP workflow</a:t>
            </a:r>
            <a:endParaRPr lang="en-US" dirty="0"/>
          </a:p>
        </p:txBody>
      </p:sp>
      <p:pic>
        <p:nvPicPr>
          <p:cNvPr id="6" name="Picture 5" descr="ldp_http_ful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29368"/>
            <a:ext cx="8114293" cy="537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209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4757" y="921733"/>
            <a:ext cx="3619500" cy="1714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4947" y="6390105"/>
            <a:ext cx="647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http://www.w3.org/TR/</a:t>
            </a:r>
            <a:r>
              <a:rPr lang="en-US" dirty="0" err="1" smtClean="0"/>
              <a:t>ldp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62467" y="1603831"/>
            <a:ext cx="6365723" cy="4310740"/>
          </a:xfrm>
        </p:spPr>
        <p:txBody>
          <a:bodyPr>
            <a:normAutofit/>
          </a:bodyPr>
          <a:lstStyle/>
          <a:p>
            <a:r>
              <a:rPr lang="en-US" dirty="0" smtClean="0"/>
              <a:t>Everything is a </a:t>
            </a:r>
            <a:r>
              <a:rPr lang="en-US" b="1" dirty="0" smtClean="0"/>
              <a:t>Resource</a:t>
            </a:r>
          </a:p>
          <a:p>
            <a:endParaRPr lang="en-US" b="1" dirty="0"/>
          </a:p>
          <a:p>
            <a:r>
              <a:rPr lang="en-US" b="1" dirty="0" smtClean="0"/>
              <a:t>RDF Sources: </a:t>
            </a:r>
            <a:r>
              <a:rPr lang="en-US" dirty="0" smtClean="0"/>
              <a:t>expressed in RDF</a:t>
            </a:r>
          </a:p>
          <a:p>
            <a:endParaRPr lang="en-US" b="1" dirty="0"/>
          </a:p>
          <a:p>
            <a:r>
              <a:rPr lang="en-US" b="1" dirty="0" smtClean="0"/>
              <a:t>Non-RDF Sources: </a:t>
            </a:r>
            <a:r>
              <a:rPr lang="en-US" dirty="0" smtClean="0"/>
              <a:t>everything else (Web pages, PDFs, image/audio/video files, binaries, et cetera)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92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487" y="1775306"/>
            <a:ext cx="9144000" cy="38758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 </a:t>
            </a:r>
            <a:r>
              <a:rPr lang="en-US" sz="1800" dirty="0" smtClean="0">
                <a:latin typeface="Courier"/>
                <a:cs typeface="Courier"/>
              </a:rPr>
              <a:t>HTTP</a:t>
            </a:r>
            <a:r>
              <a:rPr lang="en-US" sz="1800" dirty="0" smtClean="0">
                <a:latin typeface="Courier"/>
                <a:cs typeface="Courier"/>
              </a:rPr>
              <a:t>/1.1 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Slug: 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  <a:endParaRPr lang="en-US" sz="18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&lt;&gt; </a:t>
            </a:r>
            <a:r>
              <a:rPr lang="en-US" sz="1800" dirty="0" err="1" smtClean="0">
                <a:latin typeface="Courier"/>
                <a:cs typeface="Courier"/>
              </a:rPr>
              <a:t>dcterms:title</a:t>
            </a:r>
            <a:r>
              <a:rPr lang="en-US" sz="1800" dirty="0" smtClean="0">
                <a:latin typeface="Courier"/>
                <a:cs typeface="Courier"/>
              </a:rPr>
              <a:t>   “Hydra Connect 2015”</a:t>
            </a:r>
            <a:r>
              <a:rPr lang="en-US" sz="1800" dirty="0" smtClean="0">
                <a:latin typeface="Courier"/>
                <a:cs typeface="Courier"/>
              </a:rPr>
              <a:t>.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&lt;</a:t>
            </a:r>
            <a:r>
              <a:rPr lang="en-US" sz="1800" dirty="0">
                <a:latin typeface="Courier"/>
                <a:cs typeface="Courier"/>
              </a:rPr>
              <a:t>&gt; </a:t>
            </a:r>
            <a:r>
              <a:rPr lang="en-US" sz="1800" dirty="0" err="1" smtClean="0">
                <a:latin typeface="Courier"/>
                <a:cs typeface="Courier"/>
              </a:rPr>
              <a:t>dcterms:subject</a:t>
            </a:r>
            <a:r>
              <a:rPr lang="en-US" sz="1800" dirty="0" smtClean="0">
                <a:latin typeface="Courier"/>
                <a:cs typeface="Courier"/>
              </a:rPr>
              <a:t> “Hydra conference in Minneapolis”</a:t>
            </a:r>
            <a:r>
              <a:rPr lang="en-US" sz="1800" dirty="0">
                <a:latin typeface="Courier"/>
                <a:cs typeface="Courier"/>
              </a:rPr>
              <a:t>.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HTTP/1.1 201 Created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Location: http:/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endParaRPr lang="en-US" sz="1800" b="1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91311" y="1376608"/>
            <a:ext cx="2889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HTTP POST </a:t>
            </a:r>
            <a:r>
              <a:rPr lang="en-US" dirty="0" smtClean="0">
                <a:solidFill>
                  <a:schemeClr val="accent2"/>
                </a:solidFill>
              </a:rPr>
              <a:t>to create a 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new RDF Source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(hydraconnect2015)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028643" y="1838273"/>
            <a:ext cx="1868277" cy="481554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336433" y="2977646"/>
            <a:ext cx="869707" cy="26230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392639" y="2654480"/>
            <a:ext cx="15599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Triples for the new resource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2823640" y="4457829"/>
            <a:ext cx="869707" cy="26230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23950" y="4273163"/>
            <a:ext cx="1559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Yup, created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4431368" y="5518795"/>
            <a:ext cx="952533" cy="414172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458767" y="5609801"/>
            <a:ext cx="2534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…and here is the URL of the new resource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37487" y="91797"/>
            <a:ext cx="8229600" cy="1143000"/>
          </a:xfrm>
        </p:spPr>
        <p:txBody>
          <a:bodyPr/>
          <a:lstStyle/>
          <a:p>
            <a:r>
              <a:rPr lang="en-US" dirty="0" smtClean="0"/>
              <a:t>Create a New RDF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879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170" y="1553322"/>
            <a:ext cx="8610202" cy="498275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Client makes 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GET </a:t>
            </a:r>
            <a:r>
              <a:rPr lang="en-US" sz="1800" dirty="0" smtClean="0">
                <a:latin typeface="Courier"/>
                <a:cs typeface="Courier"/>
              </a:rPr>
              <a:t>localhost/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  <a:r>
              <a:rPr lang="en-US" sz="1800" dirty="0" smtClean="0">
                <a:latin typeface="Courier"/>
                <a:cs typeface="Courier"/>
              </a:rPr>
              <a:t> HTTP</a:t>
            </a:r>
            <a:r>
              <a:rPr lang="en-US" sz="1800" dirty="0" smtClean="0">
                <a:latin typeface="Courier"/>
                <a:cs typeface="Courier"/>
              </a:rPr>
              <a:t>/1.1 </a:t>
            </a:r>
          </a:p>
          <a:p>
            <a:pPr marL="0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Server returns HTTP response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HTTP/1.1 200 OK</a:t>
            </a:r>
          </a:p>
          <a:p>
            <a:pPr marL="400050" lvl="1" indent="0">
              <a:buNone/>
            </a:pPr>
            <a:r>
              <a:rPr lang="en-US" sz="1600" dirty="0" smtClean="0">
                <a:latin typeface="Courier"/>
                <a:cs typeface="Courier"/>
              </a:rPr>
              <a:t>Content-Type: text/turtle</a:t>
            </a:r>
          </a:p>
          <a:p>
            <a:pPr marL="400050" lvl="1" indent="0">
              <a:buNone/>
            </a:pPr>
            <a:r>
              <a:rPr lang="en-US" sz="1600" dirty="0" smtClean="0">
                <a:latin typeface="Courier"/>
                <a:cs typeface="Courier"/>
              </a:rPr>
              <a:t>Link: </a:t>
            </a:r>
            <a:r>
              <a:rPr lang="en-US" sz="1600" dirty="0" smtClean="0">
                <a:latin typeface="Courier"/>
                <a:cs typeface="Courier"/>
              </a:rPr>
              <a:t>&lt;http</a:t>
            </a:r>
            <a:r>
              <a:rPr lang="en-US" sz="1600" dirty="0" smtClean="0">
                <a:latin typeface="Courier"/>
                <a:cs typeface="Courier"/>
              </a:rPr>
              <a:t>://www.w3.org/ns/</a:t>
            </a:r>
            <a:r>
              <a:rPr lang="en-US" sz="1600" dirty="0" err="1" smtClean="0">
                <a:latin typeface="Courier"/>
                <a:cs typeface="Courier"/>
              </a:rPr>
              <a:t>ldp#</a:t>
            </a:r>
            <a:r>
              <a:rPr lang="en-US" sz="1600" dirty="0" err="1" smtClean="0">
                <a:latin typeface="Courier"/>
                <a:cs typeface="Courier"/>
              </a:rPr>
              <a:t>BasicContainer</a:t>
            </a:r>
            <a:r>
              <a:rPr lang="en-US" sz="1600" dirty="0" smtClean="0">
                <a:latin typeface="Courier"/>
                <a:cs typeface="Courier"/>
              </a:rPr>
              <a:t>&gt;; </a:t>
            </a:r>
            <a:r>
              <a:rPr lang="en-US" sz="1600" dirty="0" err="1" smtClean="0">
                <a:latin typeface="Courier"/>
                <a:cs typeface="Courier"/>
              </a:rPr>
              <a:t>rel</a:t>
            </a:r>
            <a:r>
              <a:rPr lang="en-US" sz="1600" dirty="0" smtClean="0">
                <a:latin typeface="Courier"/>
                <a:cs typeface="Courier"/>
              </a:rPr>
              <a:t>="type”, </a:t>
            </a:r>
            <a:endParaRPr lang="en-US" sz="1600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smtClean="0">
                <a:latin typeface="Courier"/>
                <a:cs typeface="Courier"/>
              </a:rPr>
              <a:t>     </a:t>
            </a:r>
            <a:r>
              <a:rPr lang="en-US" sz="1600" dirty="0" smtClean="0">
                <a:latin typeface="Courier"/>
                <a:cs typeface="Courier"/>
              </a:rPr>
              <a:t>&lt;</a:t>
            </a:r>
            <a:r>
              <a:rPr lang="en-US" sz="1600" dirty="0" smtClean="0">
                <a:latin typeface="Courier"/>
                <a:cs typeface="Courier"/>
              </a:rPr>
              <a:t>http://www.w3.org/ns/</a:t>
            </a:r>
            <a:r>
              <a:rPr lang="en-US" sz="1600" dirty="0" err="1" smtClean="0">
                <a:latin typeface="Courier"/>
                <a:cs typeface="Courier"/>
              </a:rPr>
              <a:t>ldp#Resource</a:t>
            </a:r>
            <a:r>
              <a:rPr lang="en-US" sz="1600" dirty="0" smtClean="0">
                <a:latin typeface="Courier"/>
                <a:cs typeface="Courier"/>
              </a:rPr>
              <a:t>&gt;; </a:t>
            </a:r>
            <a:r>
              <a:rPr lang="en-US" sz="1600" dirty="0" err="1" smtClean="0">
                <a:latin typeface="Courier"/>
                <a:cs typeface="Courier"/>
              </a:rPr>
              <a:t>rel</a:t>
            </a:r>
            <a:r>
              <a:rPr lang="en-US" sz="1600" dirty="0" smtClean="0">
                <a:latin typeface="Courier"/>
                <a:cs typeface="Courier"/>
              </a:rPr>
              <a:t>="type”</a:t>
            </a:r>
          </a:p>
          <a:p>
            <a:pPr marL="400050" lvl="1" indent="0">
              <a:buNone/>
            </a:pPr>
            <a:endParaRPr lang="en-US" sz="1800" dirty="0" smtClean="0">
              <a:solidFill>
                <a:srgbClr val="7F7F7F"/>
              </a:solidFill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@prefix </a:t>
            </a:r>
            <a:r>
              <a:rPr lang="en-US" sz="1800" dirty="0" err="1" smtClean="0">
                <a:latin typeface="Courier"/>
                <a:cs typeface="Courier"/>
              </a:rPr>
              <a:t>dcterms</a:t>
            </a:r>
            <a:r>
              <a:rPr lang="en-US" sz="1800" dirty="0" smtClean="0">
                <a:latin typeface="Courier"/>
                <a:cs typeface="Courier"/>
              </a:rPr>
              <a:t>: &lt;http://</a:t>
            </a:r>
            <a:r>
              <a:rPr lang="en-US" sz="1800" dirty="0" err="1" smtClean="0">
                <a:latin typeface="Courier"/>
                <a:cs typeface="Courier"/>
              </a:rPr>
              <a:t>purl.org</a:t>
            </a:r>
            <a:r>
              <a:rPr lang="en-US" sz="1800" dirty="0" smtClean="0">
                <a:latin typeface="Courier"/>
                <a:cs typeface="Courier"/>
              </a:rPr>
              <a:t>/dc/terms/&gt;.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@prefix </a:t>
            </a:r>
            <a:r>
              <a:rPr lang="en-US" sz="1800" dirty="0" err="1" smtClean="0">
                <a:latin typeface="Courier"/>
                <a:cs typeface="Courier"/>
              </a:rPr>
              <a:t>ldp</a:t>
            </a:r>
            <a:r>
              <a:rPr lang="en-US" sz="1800" dirty="0" smtClean="0">
                <a:latin typeface="Courier"/>
                <a:cs typeface="Courier"/>
              </a:rPr>
              <a:t>: &lt;http://www.w3.org/ns/</a:t>
            </a:r>
            <a:r>
              <a:rPr lang="en-US" sz="1800" dirty="0" err="1" smtClean="0">
                <a:latin typeface="Courier"/>
                <a:cs typeface="Courier"/>
              </a:rPr>
              <a:t>ldp</a:t>
            </a:r>
            <a:r>
              <a:rPr lang="en-US" sz="1800" dirty="0" smtClean="0">
                <a:latin typeface="Courier"/>
                <a:cs typeface="Courier"/>
              </a:rPr>
              <a:t>#&gt;.</a:t>
            </a:r>
          </a:p>
          <a:p>
            <a:pPr marL="400050" lvl="1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&lt;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  <a:r>
              <a:rPr lang="en-US" sz="1800" dirty="0" smtClean="0">
                <a:latin typeface="Courier"/>
                <a:cs typeface="Courier"/>
              </a:rPr>
              <a:t>/&gt; a </a:t>
            </a:r>
            <a:r>
              <a:rPr lang="en-US" sz="1800" dirty="0" err="1" smtClean="0">
                <a:latin typeface="Courier"/>
                <a:cs typeface="Courier"/>
              </a:rPr>
              <a:t>ldp:BasicContainer</a:t>
            </a:r>
            <a:r>
              <a:rPr lang="en-US" sz="1800" dirty="0" smtClean="0">
                <a:latin typeface="Courier"/>
                <a:cs typeface="Courier"/>
              </a:rPr>
              <a:t> ;</a:t>
            </a:r>
            <a:endParaRPr lang="en-US" sz="1800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dc:title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latin typeface="Courier"/>
                <a:cs typeface="Courier"/>
              </a:rPr>
              <a:t>“Hydra </a:t>
            </a:r>
            <a:r>
              <a:rPr lang="en-US" sz="1800" dirty="0" smtClean="0">
                <a:latin typeface="Courier"/>
                <a:cs typeface="Courier"/>
              </a:rPr>
              <a:t>Connect 2015” ;</a:t>
            </a:r>
            <a:endParaRPr lang="en-US" sz="1800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dc:subject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latin typeface="Courier"/>
                <a:cs typeface="Courier"/>
              </a:rPr>
              <a:t>““Hydra conference in Minneapolis</a:t>
            </a:r>
            <a:r>
              <a:rPr lang="en-US" sz="1800" dirty="0" smtClean="0">
                <a:latin typeface="Courier"/>
                <a:cs typeface="Courier"/>
              </a:rPr>
              <a:t>” .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50819" y="1368656"/>
            <a:ext cx="1868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HTTP GET request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4291231" y="1553322"/>
            <a:ext cx="759588" cy="378888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16200000">
            <a:off x="7598727" y="5221435"/>
            <a:ext cx="2259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RDF </a:t>
            </a:r>
            <a:r>
              <a:rPr lang="en-US" dirty="0" smtClean="0">
                <a:solidFill>
                  <a:schemeClr val="accent2"/>
                </a:solidFill>
              </a:rPr>
              <a:t>triples (in Turtle)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5663918" y="2970707"/>
            <a:ext cx="1224712" cy="583317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978264" y="2616035"/>
            <a:ext cx="1953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An RDF source that is a container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4" name="Right Brace 13"/>
          <p:cNvSpPr/>
          <p:nvPr/>
        </p:nvSpPr>
        <p:spPr>
          <a:xfrm>
            <a:off x="8091056" y="4339379"/>
            <a:ext cx="304800" cy="2196701"/>
          </a:xfrm>
          <a:prstGeom prst="rightBrace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 b="1" dirty="0"/>
          </a:p>
        </p:txBody>
      </p:sp>
      <p:sp>
        <p:nvSpPr>
          <p:cNvPr id="17" name="Left Brace 16"/>
          <p:cNvSpPr/>
          <p:nvPr/>
        </p:nvSpPr>
        <p:spPr>
          <a:xfrm>
            <a:off x="405672" y="3262366"/>
            <a:ext cx="304800" cy="1077014"/>
          </a:xfrm>
          <a:prstGeom prst="leftBrace">
            <a:avLst>
              <a:gd name="adj1" fmla="val 28728"/>
              <a:gd name="adj2" fmla="val 50000"/>
            </a:avLst>
          </a:prstGeom>
          <a:ln w="34925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314440" y="17101"/>
            <a:ext cx="8229600" cy="938346"/>
          </a:xfrm>
        </p:spPr>
        <p:txBody>
          <a:bodyPr/>
          <a:lstStyle/>
          <a:p>
            <a:r>
              <a:rPr lang="en-US" dirty="0" smtClean="0"/>
              <a:t>Fetch an Existing RDF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450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487" y="1775306"/>
            <a:ext cx="9144000" cy="38758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 </a:t>
            </a:r>
            <a:r>
              <a:rPr lang="en-US" sz="1800" dirty="0" smtClean="0">
                <a:latin typeface="Courier"/>
                <a:cs typeface="Courier"/>
              </a:rPr>
              <a:t>HTTP</a:t>
            </a:r>
            <a:r>
              <a:rPr lang="en-US" sz="1800" dirty="0" smtClean="0">
                <a:latin typeface="Courier"/>
                <a:cs typeface="Courier"/>
              </a:rPr>
              <a:t>/1.1 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Slug: </a:t>
            </a:r>
            <a:r>
              <a:rPr lang="en-US" sz="1800" dirty="0" err="1" smtClean="0">
                <a:latin typeface="Courier"/>
                <a:cs typeface="Courier"/>
              </a:rPr>
              <a:t>logo.jpg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>
                <a:latin typeface="Courier"/>
                <a:cs typeface="Courier"/>
              </a:rPr>
              <a:t>Content-Type: image/</a:t>
            </a:r>
            <a:r>
              <a:rPr lang="en-US" sz="1800" b="1" dirty="0" smtClean="0">
                <a:latin typeface="Courier"/>
                <a:cs typeface="Courier"/>
              </a:rPr>
              <a:t>jpeg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Content</a:t>
            </a:r>
            <a:r>
              <a:rPr lang="en-US" sz="1800" dirty="0">
                <a:latin typeface="Courier"/>
                <a:cs typeface="Courier"/>
              </a:rPr>
              <a:t>- Length: 1020</a:t>
            </a:r>
            <a:endParaRPr lang="en-US" sz="18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dirty="0" smtClean="0">
                <a:latin typeface="Courier"/>
                <a:cs typeface="Courier"/>
              </a:rPr>
              <a:t>[binary </a:t>
            </a:r>
            <a:r>
              <a:rPr lang="en-US" sz="1800" dirty="0" smtClean="0">
                <a:latin typeface="Courier"/>
                <a:cs typeface="Courier"/>
              </a:rPr>
              <a:t>of the image goes here]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</a:t>
            </a:r>
            <a:r>
              <a:rPr lang="en-US" sz="1800" b="1" dirty="0" smtClean="0">
                <a:latin typeface="Courier"/>
                <a:cs typeface="Courier"/>
              </a:rPr>
              <a:t>response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HTTP/1.1 201 Created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Location: http:/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dirty="0" err="1" smtClean="0">
                <a:latin typeface="Courier"/>
                <a:cs typeface="Courier"/>
              </a:rPr>
              <a:t>logo.jpg</a:t>
            </a:r>
            <a:endParaRPr lang="en-US" sz="1800" b="1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91311" y="1376608"/>
            <a:ext cx="247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HTTP POST </a:t>
            </a:r>
            <a:r>
              <a:rPr lang="en-US" dirty="0" smtClean="0">
                <a:solidFill>
                  <a:schemeClr val="accent2"/>
                </a:solidFill>
              </a:rPr>
              <a:t>to create 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a new Non-RDF Source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028643" y="1838273"/>
            <a:ext cx="1868277" cy="481554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949047" y="3658003"/>
            <a:ext cx="869707" cy="26230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046624" y="3334837"/>
            <a:ext cx="1559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Binary data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4431368" y="5518795"/>
            <a:ext cx="952533" cy="414172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458767" y="5609801"/>
            <a:ext cx="2534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…and here is the URL of the new resource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37487" y="91797"/>
            <a:ext cx="8229600" cy="1143000"/>
          </a:xfrm>
        </p:spPr>
        <p:txBody>
          <a:bodyPr/>
          <a:lstStyle/>
          <a:p>
            <a:r>
              <a:rPr lang="en-US" dirty="0" smtClean="0"/>
              <a:t>Create a New Non-RDF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447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88415"/>
          </a:xfrm>
        </p:spPr>
        <p:txBody>
          <a:bodyPr/>
          <a:lstStyle/>
          <a:p>
            <a:r>
              <a:rPr lang="en-US" dirty="0" smtClean="0"/>
              <a:t>Concepts (</a:t>
            </a:r>
            <a:r>
              <a:rPr lang="en-US" dirty="0" smtClean="0"/>
              <a:t>expanded)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304" b="304"/>
          <a:stretch>
            <a:fillRect/>
          </a:stretch>
        </p:blipFill>
        <p:spPr>
          <a:xfrm>
            <a:off x="2794000" y="3008313"/>
            <a:ext cx="5892800" cy="3117850"/>
          </a:xfrm>
        </p:spPr>
      </p:pic>
      <p:sp>
        <p:nvSpPr>
          <p:cNvPr id="7" name="TextBox 6"/>
          <p:cNvSpPr txBox="1"/>
          <p:nvPr/>
        </p:nvSpPr>
        <p:spPr>
          <a:xfrm>
            <a:off x="614947" y="6390105"/>
            <a:ext cx="647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http://www.w3.org/TR/</a:t>
            </a:r>
            <a:r>
              <a:rPr lang="en-US" dirty="0" err="1" smtClean="0"/>
              <a:t>ldp</a:t>
            </a:r>
            <a:r>
              <a:rPr lang="en-US" dirty="0" smtClean="0"/>
              <a:t>/</a:t>
            </a:r>
            <a:endParaRPr lang="en-US" dirty="0"/>
          </a:p>
        </p:txBody>
      </p:sp>
      <p:pic>
        <p:nvPicPr>
          <p:cNvPr id="3" name="Picture 2" descr="ldp_resources_ful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47" y="1324059"/>
            <a:ext cx="7650023" cy="491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78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928" y="1709869"/>
            <a:ext cx="9144000" cy="47252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/hydraconnect2015</a:t>
            </a:r>
            <a:r>
              <a:rPr lang="en-US" sz="1800" b="1" dirty="0" smtClean="0">
                <a:latin typeface="Courier"/>
                <a:cs typeface="Courier"/>
              </a:rPr>
              <a:t>/ </a:t>
            </a:r>
            <a:r>
              <a:rPr lang="en-US" sz="1800" dirty="0" smtClean="0">
                <a:latin typeface="Courier"/>
                <a:cs typeface="Courier"/>
              </a:rPr>
              <a:t>HTTP/1.1 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</a:t>
            </a:r>
            <a:r>
              <a:rPr lang="en-US" sz="1800" dirty="0">
                <a:latin typeface="Courier"/>
                <a:cs typeface="Courier"/>
              </a:rPr>
              <a:t>: </a:t>
            </a:r>
            <a:r>
              <a:rPr lang="en-US" sz="1800" b="1" dirty="0" smtClean="0">
                <a:latin typeface="Courier"/>
                <a:cs typeface="Courier"/>
              </a:rPr>
              <a:t>session1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&lt;</a:t>
            </a:r>
            <a:r>
              <a:rPr lang="en-US" sz="1800" dirty="0">
                <a:latin typeface="Courier"/>
                <a:cs typeface="Courier"/>
              </a:rPr>
              <a:t>&gt; </a:t>
            </a:r>
            <a:r>
              <a:rPr lang="en-US" sz="1800" dirty="0" err="1" smtClean="0">
                <a:latin typeface="Courier"/>
                <a:cs typeface="Courier"/>
              </a:rPr>
              <a:t>dcterms:title</a:t>
            </a:r>
            <a:r>
              <a:rPr lang="en-US" sz="1800" dirty="0" smtClean="0">
                <a:latin typeface="Courier"/>
                <a:cs typeface="Courier"/>
              </a:rPr>
              <a:t> “Welcome to Hydra </a:t>
            </a:r>
            <a:r>
              <a:rPr lang="en-US" sz="1800" dirty="0">
                <a:latin typeface="Courier"/>
                <a:cs typeface="Courier"/>
              </a:rPr>
              <a:t>Connect 2015”.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&lt;&gt; </a:t>
            </a:r>
            <a:r>
              <a:rPr lang="en-US" sz="1800" dirty="0" err="1" smtClean="0">
                <a:latin typeface="Courier"/>
                <a:cs typeface="Courier"/>
              </a:rPr>
              <a:t>dcterms:subject</a:t>
            </a:r>
            <a:r>
              <a:rPr lang="en-US" sz="1800" dirty="0" smtClean="0">
                <a:latin typeface="Courier"/>
                <a:cs typeface="Courier"/>
              </a:rPr>
              <a:t> “blah blah”</a:t>
            </a:r>
            <a:r>
              <a:rPr lang="en-US" sz="1800" dirty="0">
                <a:latin typeface="Courier"/>
                <a:cs typeface="Courier"/>
              </a:rPr>
              <a:t>. 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HTTP/1.1 201 Created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Location: http://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>
                <a:latin typeface="Courier"/>
                <a:cs typeface="Courier"/>
              </a:rPr>
              <a:t>/hydraconnect2015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session1</a:t>
            </a:r>
            <a:endParaRPr lang="en-US" sz="1800" b="1" dirty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b="1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36298" y="1410376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HTTP </a:t>
            </a:r>
            <a:r>
              <a:rPr lang="en-US" dirty="0" smtClean="0">
                <a:solidFill>
                  <a:schemeClr val="accent2"/>
                </a:solidFill>
              </a:rPr>
              <a:t>POST request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6312703" y="1595042"/>
            <a:ext cx="461429" cy="40755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9928" y="180929"/>
            <a:ext cx="9000572" cy="816928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Adding an RDF Source to a Basic Container (1/2)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35456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440" y="894017"/>
            <a:ext cx="8561190" cy="53283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HTTP request 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GET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  <a:r>
              <a:rPr lang="en-US" sz="1800" dirty="0" smtClean="0">
                <a:latin typeface="Courier"/>
                <a:cs typeface="Courier"/>
              </a:rPr>
              <a:t>/ </a:t>
            </a:r>
            <a:r>
              <a:rPr lang="en-US" sz="1800" dirty="0">
                <a:latin typeface="Courier"/>
                <a:cs typeface="Courier"/>
              </a:rPr>
              <a:t>HTTP/1.1 </a:t>
            </a:r>
          </a:p>
          <a:p>
            <a:pPr marL="0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HTTP</a:t>
            </a:r>
            <a:r>
              <a:rPr lang="en-US" sz="1800" dirty="0">
                <a:latin typeface="Courier"/>
                <a:cs typeface="Courier"/>
              </a:rPr>
              <a:t>/1.1 200 OK</a:t>
            </a:r>
          </a:p>
          <a:p>
            <a:pPr marL="400050" lvl="1" indent="0">
              <a:buNone/>
            </a:pPr>
            <a:r>
              <a:rPr lang="en-US" sz="1600" dirty="0">
                <a:latin typeface="Courier"/>
                <a:cs typeface="Courier"/>
              </a:rPr>
              <a:t>Content-Type: text/turtle</a:t>
            </a:r>
          </a:p>
          <a:p>
            <a:pPr marL="400050" lvl="1" indent="0">
              <a:buNone/>
            </a:pPr>
            <a:r>
              <a:rPr lang="en-US" sz="1600" dirty="0">
                <a:latin typeface="Courier"/>
                <a:cs typeface="Courier"/>
              </a:rPr>
              <a:t>Link: &lt;http://www.w3.org/ns/</a:t>
            </a:r>
            <a:r>
              <a:rPr lang="en-US" sz="1600" dirty="0" err="1">
                <a:latin typeface="Courier"/>
                <a:cs typeface="Courier"/>
              </a:rPr>
              <a:t>ldp#BasicContainer</a:t>
            </a:r>
            <a:r>
              <a:rPr lang="en-US" sz="1600" dirty="0">
                <a:latin typeface="Courier"/>
                <a:cs typeface="Courier"/>
              </a:rPr>
              <a:t>&gt;; </a:t>
            </a:r>
            <a:r>
              <a:rPr lang="en-US" sz="1600" dirty="0" err="1">
                <a:latin typeface="Courier"/>
                <a:cs typeface="Courier"/>
              </a:rPr>
              <a:t>rel</a:t>
            </a:r>
            <a:r>
              <a:rPr lang="en-US" sz="1600" dirty="0">
                <a:latin typeface="Courier"/>
                <a:cs typeface="Courier"/>
              </a:rPr>
              <a:t>="type”, </a:t>
            </a:r>
          </a:p>
          <a:p>
            <a:pPr marL="400050" lvl="1" indent="0">
              <a:buNone/>
            </a:pPr>
            <a:r>
              <a:rPr lang="en-US" sz="1600" dirty="0">
                <a:latin typeface="Courier"/>
                <a:cs typeface="Courier"/>
              </a:rPr>
              <a:t>      &lt;http://www.w3.org/ns/</a:t>
            </a:r>
            <a:r>
              <a:rPr lang="en-US" sz="1600" dirty="0" err="1">
                <a:latin typeface="Courier"/>
                <a:cs typeface="Courier"/>
              </a:rPr>
              <a:t>ldp#Resource</a:t>
            </a:r>
            <a:r>
              <a:rPr lang="en-US" sz="1600" dirty="0">
                <a:latin typeface="Courier"/>
                <a:cs typeface="Courier"/>
              </a:rPr>
              <a:t>&gt;; </a:t>
            </a:r>
            <a:r>
              <a:rPr lang="en-US" sz="1600" dirty="0" err="1">
                <a:latin typeface="Courier"/>
                <a:cs typeface="Courier"/>
              </a:rPr>
              <a:t>rel</a:t>
            </a:r>
            <a:r>
              <a:rPr lang="en-US" sz="1600" dirty="0">
                <a:latin typeface="Courier"/>
                <a:cs typeface="Courier"/>
              </a:rPr>
              <a:t>="type”</a:t>
            </a:r>
          </a:p>
          <a:p>
            <a:pPr marL="400050" lvl="1" indent="0">
              <a:buNone/>
            </a:pPr>
            <a:endParaRPr lang="en-US" sz="1800" dirty="0">
              <a:solidFill>
                <a:srgbClr val="7F7F7F"/>
              </a:solidFill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@prefix </a:t>
            </a:r>
            <a:r>
              <a:rPr lang="en-US" sz="1800" dirty="0" err="1">
                <a:latin typeface="Courier"/>
                <a:cs typeface="Courier"/>
              </a:rPr>
              <a:t>dcterms</a:t>
            </a:r>
            <a:r>
              <a:rPr lang="en-US" sz="1800" dirty="0">
                <a:latin typeface="Courier"/>
                <a:cs typeface="Courier"/>
              </a:rPr>
              <a:t>: &lt;http://</a:t>
            </a:r>
            <a:r>
              <a:rPr lang="en-US" sz="1800" dirty="0" err="1">
                <a:latin typeface="Courier"/>
                <a:cs typeface="Courier"/>
              </a:rPr>
              <a:t>purl.org</a:t>
            </a:r>
            <a:r>
              <a:rPr lang="en-US" sz="1800" dirty="0">
                <a:latin typeface="Courier"/>
                <a:cs typeface="Courier"/>
              </a:rPr>
              <a:t>/dc/terms/&gt;.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@prefix </a:t>
            </a:r>
            <a:r>
              <a:rPr lang="en-US" sz="1800" dirty="0" err="1">
                <a:latin typeface="Courier"/>
                <a:cs typeface="Courier"/>
              </a:rPr>
              <a:t>ldp</a:t>
            </a:r>
            <a:r>
              <a:rPr lang="en-US" sz="1800" dirty="0">
                <a:latin typeface="Courier"/>
                <a:cs typeface="Courier"/>
              </a:rPr>
              <a:t>: &lt;http://www.w3.org/ns/</a:t>
            </a:r>
            <a:r>
              <a:rPr lang="en-US" sz="1800" dirty="0" err="1">
                <a:latin typeface="Courier"/>
                <a:cs typeface="Courier"/>
              </a:rPr>
              <a:t>ldp</a:t>
            </a:r>
            <a:r>
              <a:rPr lang="en-US" sz="1800" dirty="0">
                <a:latin typeface="Courier"/>
                <a:cs typeface="Courier"/>
              </a:rPr>
              <a:t>#&gt;.</a:t>
            </a: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&lt;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>
                <a:latin typeface="Courier"/>
                <a:cs typeface="Courier"/>
              </a:rPr>
              <a:t>/hydraconnect2015</a:t>
            </a:r>
            <a:r>
              <a:rPr lang="en-US" sz="1800" dirty="0" smtClean="0">
                <a:latin typeface="Courier"/>
                <a:cs typeface="Courier"/>
              </a:rPr>
              <a:t>/&gt; </a:t>
            </a:r>
            <a:r>
              <a:rPr lang="en-US" sz="1800" dirty="0">
                <a:latin typeface="Courier"/>
                <a:cs typeface="Courier"/>
              </a:rPr>
              <a:t>a </a:t>
            </a:r>
            <a:r>
              <a:rPr lang="en-US" sz="1800" dirty="0" err="1">
                <a:latin typeface="Courier"/>
                <a:cs typeface="Courier"/>
              </a:rPr>
              <a:t>ldp:BasicContainer</a:t>
            </a:r>
            <a:r>
              <a:rPr lang="en-US" sz="1800" dirty="0">
                <a:latin typeface="Courier"/>
                <a:cs typeface="Courier"/>
              </a:rPr>
              <a:t> ;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   </a:t>
            </a:r>
            <a:r>
              <a:rPr lang="en-US" sz="1800" dirty="0" err="1">
                <a:latin typeface="Courier"/>
                <a:cs typeface="Courier"/>
              </a:rPr>
              <a:t>dc:title</a:t>
            </a:r>
            <a:r>
              <a:rPr lang="en-US" sz="1800" dirty="0">
                <a:latin typeface="Courier"/>
                <a:cs typeface="Courier"/>
              </a:rPr>
              <a:t> “Hydra Connect 2015” ;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   </a:t>
            </a:r>
            <a:r>
              <a:rPr lang="en-US" sz="1800" dirty="0" err="1">
                <a:latin typeface="Courier"/>
                <a:cs typeface="Courier"/>
              </a:rPr>
              <a:t>dc:subject</a:t>
            </a:r>
            <a:r>
              <a:rPr lang="en-US" sz="1800" dirty="0">
                <a:latin typeface="Courier"/>
                <a:cs typeface="Courier"/>
              </a:rPr>
              <a:t> ““Hydra conference in Minneapolis” 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pPr marL="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   </a:t>
            </a:r>
            <a:r>
              <a:rPr lang="en-US" sz="1800" b="1" dirty="0" err="1" smtClean="0">
                <a:latin typeface="Courier"/>
                <a:cs typeface="Courier"/>
              </a:rPr>
              <a:t>ldp:contains</a:t>
            </a:r>
            <a:r>
              <a:rPr lang="en-US" sz="1800" b="1" dirty="0" smtClean="0">
                <a:latin typeface="Courier"/>
                <a:cs typeface="Courier"/>
              </a:rPr>
              <a:t> &lt;</a:t>
            </a:r>
            <a:r>
              <a:rPr lang="en-US" sz="1800" b="1" dirty="0" err="1" smtClean="0">
                <a:latin typeface="Courier"/>
                <a:cs typeface="Courier"/>
              </a:rPr>
              <a:t>localhost</a:t>
            </a:r>
            <a:r>
              <a:rPr lang="en-US" sz="1800" b="1" dirty="0" smtClean="0">
                <a:latin typeface="Courier"/>
                <a:cs typeface="Courier"/>
              </a:rPr>
              <a:t>/hydraconnect2015/session1&gt;</a:t>
            </a:r>
            <a:r>
              <a:rPr lang="en-US" sz="1800" dirty="0" smtClean="0">
                <a:latin typeface="Courier"/>
                <a:cs typeface="Courier"/>
              </a:rPr>
              <a:t> .</a:t>
            </a: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995" y="795048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Fetch the container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4544786" y="979714"/>
            <a:ext cx="635001" cy="263072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964389" y="4019874"/>
            <a:ext cx="1179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New triple added by the LDP Server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7819571" y="5228659"/>
            <a:ext cx="399144" cy="495412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 txBox="1">
            <a:spLocks/>
          </p:cNvSpPr>
          <p:nvPr/>
        </p:nvSpPr>
        <p:spPr>
          <a:xfrm>
            <a:off x="208234" y="0"/>
            <a:ext cx="8620917" cy="716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Adding an RDF Source to a Basic Container (2/2)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369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928" y="1709869"/>
            <a:ext cx="9144000" cy="47252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/hydraconnect2015</a:t>
            </a:r>
            <a:r>
              <a:rPr lang="en-US" sz="1800" b="1" dirty="0" smtClean="0">
                <a:latin typeface="Courier"/>
                <a:cs typeface="Courier"/>
              </a:rPr>
              <a:t>/ </a:t>
            </a:r>
            <a:r>
              <a:rPr lang="en-US" sz="1800" dirty="0" smtClean="0">
                <a:latin typeface="Courier"/>
                <a:cs typeface="Courier"/>
              </a:rPr>
              <a:t>HTTP/1.1 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</a:t>
            </a:r>
            <a:r>
              <a:rPr lang="en-US" sz="1800" dirty="0">
                <a:latin typeface="Courier"/>
                <a:cs typeface="Courier"/>
              </a:rPr>
              <a:t>: </a:t>
            </a:r>
            <a:r>
              <a:rPr lang="en-US" sz="1800" b="1" dirty="0" smtClean="0">
                <a:latin typeface="Courier"/>
                <a:cs typeface="Courier"/>
              </a:rPr>
              <a:t>speakers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&lt;</a:t>
            </a:r>
            <a:r>
              <a:rPr lang="en-US" sz="1800" dirty="0">
                <a:latin typeface="Courier"/>
                <a:cs typeface="Courier"/>
              </a:rPr>
              <a:t>&gt; </a:t>
            </a:r>
            <a:r>
              <a:rPr lang="en-US" sz="1800" dirty="0" err="1" smtClean="0">
                <a:latin typeface="Courier"/>
                <a:cs typeface="Courier"/>
              </a:rPr>
              <a:t>dcterms:title</a:t>
            </a:r>
            <a:r>
              <a:rPr lang="en-US" sz="1800" dirty="0" smtClean="0">
                <a:latin typeface="Courier"/>
                <a:cs typeface="Courier"/>
              </a:rPr>
              <a:t> “Speakers at Hydra Connect 2015”.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 smtClean="0">
                <a:latin typeface="Courier"/>
                <a:cs typeface="Courier"/>
              </a:rPr>
              <a:t>  &lt;</a:t>
            </a:r>
            <a:r>
              <a:rPr lang="en-US" sz="1800" b="1" dirty="0">
                <a:latin typeface="Courier"/>
                <a:cs typeface="Courier"/>
              </a:rPr>
              <a:t>&gt; </a:t>
            </a:r>
            <a:r>
              <a:rPr lang="en-US" sz="1800" b="1" dirty="0" err="1" smtClean="0">
                <a:latin typeface="Courier"/>
                <a:cs typeface="Courier"/>
              </a:rPr>
              <a:t>ldp:membershipResource</a:t>
            </a:r>
            <a:r>
              <a:rPr lang="en-US" sz="1800" b="1" dirty="0" smtClean="0">
                <a:latin typeface="Courier"/>
                <a:cs typeface="Courier"/>
              </a:rPr>
              <a:t> &lt;</a:t>
            </a:r>
            <a:r>
              <a:rPr lang="en-US" sz="1800" b="1" dirty="0" err="1" smtClean="0">
                <a:latin typeface="Courier"/>
                <a:cs typeface="Courier"/>
              </a:rPr>
              <a:t>localhost</a:t>
            </a:r>
            <a:r>
              <a:rPr lang="en-US" sz="1800" b="1" dirty="0" smtClean="0">
                <a:latin typeface="Courier"/>
                <a:cs typeface="Courier"/>
              </a:rPr>
              <a:t>/hydraconnect2015&gt; . 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b="1" dirty="0" smtClean="0">
                <a:latin typeface="Courier"/>
                <a:cs typeface="Courier"/>
              </a:rPr>
              <a:t>  &lt;&gt; </a:t>
            </a:r>
            <a:r>
              <a:rPr lang="en-US" sz="1800" b="1" dirty="0" err="1" smtClean="0">
                <a:latin typeface="Courier"/>
                <a:cs typeface="Courier"/>
              </a:rPr>
              <a:t>ldp:isMemberOfRelation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  <a:r>
              <a:rPr lang="en-US" sz="1800" b="1" dirty="0" err="1" smtClean="0"/>
              <a:t>hasSpeaker</a:t>
            </a:r>
            <a:r>
              <a:rPr lang="en-US" sz="1800" b="1" dirty="0" smtClean="0"/>
              <a:t> .</a:t>
            </a:r>
            <a:endParaRPr lang="en-US" sz="1800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HTTP/1.1 201 Created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Location: http://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>
                <a:latin typeface="Courier"/>
                <a:cs typeface="Courier"/>
              </a:rPr>
              <a:t>/hydraconnect2015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speakers</a:t>
            </a:r>
            <a:endParaRPr lang="en-US" sz="1800" b="1" dirty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b="1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99583" y="2027234"/>
            <a:ext cx="2044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Notice these LDP specific triples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7528275" y="2794000"/>
            <a:ext cx="118939" cy="578384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08234" y="180929"/>
            <a:ext cx="8620917" cy="816928"/>
          </a:xfrm>
        </p:spPr>
        <p:txBody>
          <a:bodyPr>
            <a:normAutofit/>
          </a:bodyPr>
          <a:lstStyle/>
          <a:p>
            <a:r>
              <a:rPr lang="en-US" dirty="0" smtClean="0"/>
              <a:t>Defining a Direct 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402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What is the Linked Data </a:t>
            </a:r>
            <a:r>
              <a:rPr lang="en-US" dirty="0" smtClean="0"/>
              <a:t>Platform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Basic definitions of concepts and rules</a:t>
            </a:r>
          </a:p>
          <a:p>
            <a:endParaRPr lang="en-US" dirty="0" smtClean="0"/>
          </a:p>
          <a:p>
            <a:r>
              <a:rPr lang="en-US" dirty="0" smtClean="0"/>
              <a:t>Examples</a:t>
            </a:r>
          </a:p>
          <a:p>
            <a:endParaRPr lang="en-US" dirty="0" smtClean="0"/>
          </a:p>
          <a:p>
            <a:r>
              <a:rPr lang="en-US" dirty="0" smtClean="0"/>
              <a:t>Why this is important</a:t>
            </a:r>
          </a:p>
          <a:p>
            <a:endParaRPr lang="en-US" dirty="0" smtClean="0"/>
          </a:p>
          <a:p>
            <a:r>
              <a:rPr lang="en-US" dirty="0" smtClean="0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309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928" y="1709869"/>
            <a:ext cx="9144000" cy="34699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/hydraconnect2015/speakers </a:t>
            </a:r>
            <a:r>
              <a:rPr lang="en-US" sz="1800" dirty="0" smtClean="0">
                <a:latin typeface="Courier"/>
                <a:cs typeface="Courier"/>
              </a:rPr>
              <a:t>HTTP/1.1 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</a:t>
            </a:r>
            <a:r>
              <a:rPr lang="en-US" sz="1800" dirty="0">
                <a:latin typeface="Courier"/>
                <a:cs typeface="Courier"/>
              </a:rPr>
              <a:t>: </a:t>
            </a:r>
            <a:r>
              <a:rPr lang="en-US" sz="1800" b="1" dirty="0" err="1" smtClean="0">
                <a:latin typeface="Courier"/>
                <a:cs typeface="Courier"/>
              </a:rPr>
              <a:t>janedev</a:t>
            </a:r>
            <a:endParaRPr lang="en-US" sz="18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&lt;</a:t>
            </a:r>
            <a:r>
              <a:rPr lang="en-US" sz="1800" dirty="0">
                <a:latin typeface="Courier"/>
                <a:cs typeface="Courier"/>
              </a:rPr>
              <a:t>&gt; </a:t>
            </a:r>
            <a:r>
              <a:rPr lang="en-US" sz="1800" dirty="0" err="1" smtClean="0">
                <a:latin typeface="Courier"/>
                <a:cs typeface="Courier"/>
              </a:rPr>
              <a:t>dcterms:title</a:t>
            </a:r>
            <a:r>
              <a:rPr lang="en-US" sz="1800" dirty="0" smtClean="0">
                <a:latin typeface="Courier"/>
                <a:cs typeface="Courier"/>
              </a:rPr>
              <a:t> “Jane Developer”.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HTTP/1.1 201 Created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Location: http://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>
                <a:latin typeface="Courier"/>
                <a:cs typeface="Courier"/>
              </a:rPr>
              <a:t>/hydraconnect2015</a:t>
            </a:r>
            <a:r>
              <a:rPr lang="en-US" sz="1800" dirty="0" smtClean="0">
                <a:latin typeface="Courier"/>
                <a:cs typeface="Courier"/>
              </a:rPr>
              <a:t>/speakers/</a:t>
            </a:r>
            <a:r>
              <a:rPr lang="en-US" sz="1800" b="1" dirty="0" err="1" smtClean="0">
                <a:latin typeface="Courier"/>
                <a:cs typeface="Courier"/>
              </a:rPr>
              <a:t>janedev</a:t>
            </a:r>
            <a:endParaRPr lang="en-US" sz="1800" b="1" dirty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b="1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74084" y="1410376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HTTP </a:t>
            </a:r>
            <a:r>
              <a:rPr lang="en-US" dirty="0" smtClean="0">
                <a:solidFill>
                  <a:schemeClr val="accent2"/>
                </a:solidFill>
              </a:rPr>
              <a:t>POST request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5614203" y="1657148"/>
            <a:ext cx="461429" cy="40755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08234" y="180929"/>
            <a:ext cx="8620917" cy="816928"/>
          </a:xfrm>
        </p:spPr>
        <p:txBody>
          <a:bodyPr>
            <a:normAutofit/>
          </a:bodyPr>
          <a:lstStyle/>
          <a:p>
            <a:r>
              <a:rPr lang="en-US" dirty="0" smtClean="0"/>
              <a:t>Adding to a Direct 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603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08234" y="180929"/>
            <a:ext cx="8620917" cy="816928"/>
          </a:xfrm>
        </p:spPr>
        <p:txBody>
          <a:bodyPr>
            <a:normAutofit/>
          </a:bodyPr>
          <a:lstStyle/>
          <a:p>
            <a:r>
              <a:rPr lang="en-US" dirty="0" smtClean="0"/>
              <a:t>…but </a:t>
            </a:r>
            <a:r>
              <a:rPr lang="en-US" dirty="0" smtClean="0"/>
              <a:t>there is more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3733" y="1288144"/>
            <a:ext cx="8972337" cy="444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request 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GET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</a:p>
          <a:p>
            <a:pPr marL="400050" lvl="1" indent="0">
              <a:buFont typeface="Arial"/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Font typeface="Arial"/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HTTP/1.1 200 OK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[bunch of HTTP headers go here]</a:t>
            </a:r>
          </a:p>
          <a:p>
            <a:pPr marL="400050" lvl="1" indent="0">
              <a:buFont typeface="Arial"/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&lt;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/hydraconnect2015/&gt; a </a:t>
            </a:r>
            <a:r>
              <a:rPr lang="en-US" sz="1800" dirty="0" err="1" smtClean="0">
                <a:latin typeface="Courier"/>
                <a:cs typeface="Courier"/>
              </a:rPr>
              <a:t>ldp:BasicContainer</a:t>
            </a:r>
            <a:r>
              <a:rPr lang="en-US" sz="1800" dirty="0" smtClean="0">
                <a:latin typeface="Courier"/>
                <a:cs typeface="Courier"/>
              </a:rPr>
              <a:t> ;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dc:title</a:t>
            </a:r>
            <a:r>
              <a:rPr lang="en-US" sz="1800" dirty="0" smtClean="0">
                <a:latin typeface="Courier"/>
                <a:cs typeface="Courier"/>
              </a:rPr>
              <a:t> “Hydra Connect 2015” ;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dc:subject</a:t>
            </a:r>
            <a:r>
              <a:rPr lang="en-US" sz="1800" dirty="0" smtClean="0">
                <a:latin typeface="Courier"/>
                <a:cs typeface="Courier"/>
              </a:rPr>
              <a:t> ““Hydra conference in Minneapolis” ;</a:t>
            </a:r>
          </a:p>
          <a:p>
            <a:pPr marL="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      </a:t>
            </a:r>
            <a:r>
              <a:rPr lang="en-US" sz="1800" dirty="0" err="1" smtClean="0">
                <a:latin typeface="Courier"/>
                <a:cs typeface="Courier"/>
              </a:rPr>
              <a:t>ldp:contains</a:t>
            </a:r>
            <a:r>
              <a:rPr lang="en-US" sz="1800" dirty="0" smtClean="0">
                <a:latin typeface="Courier"/>
                <a:cs typeface="Courier"/>
              </a:rPr>
              <a:t> &lt;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/hydraconnect2015/session1&gt; ;</a:t>
            </a:r>
          </a:p>
          <a:p>
            <a:pPr marL="0" lvl="1" indent="0">
              <a:buFont typeface="Arial"/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err="1" smtClean="0">
                <a:latin typeface="Courier"/>
                <a:cs typeface="Courier"/>
              </a:rPr>
              <a:t>hasSpeaker</a:t>
            </a:r>
            <a:r>
              <a:rPr lang="en-US" sz="1800" b="1" dirty="0" smtClean="0">
                <a:latin typeface="Courier"/>
                <a:cs typeface="Courier"/>
              </a:rPr>
              <a:t> &lt;</a:t>
            </a:r>
            <a:r>
              <a:rPr lang="en-US" sz="1800" b="1" dirty="0" err="1" smtClean="0">
                <a:latin typeface="Courier"/>
                <a:cs typeface="Courier"/>
              </a:rPr>
              <a:t>localhost</a:t>
            </a:r>
            <a:r>
              <a:rPr lang="en-US" sz="1800" b="1" dirty="0" smtClean="0">
                <a:latin typeface="Courier"/>
                <a:cs typeface="Courier"/>
              </a:rPr>
              <a:t>/hydraconnect2015/speakers/</a:t>
            </a:r>
            <a:r>
              <a:rPr lang="en-US" sz="1800" b="1" dirty="0" err="1" smtClean="0">
                <a:latin typeface="Courier"/>
                <a:cs typeface="Courier"/>
              </a:rPr>
              <a:t>janedev</a:t>
            </a:r>
            <a:r>
              <a:rPr lang="en-US" sz="1800" b="1" dirty="0" smtClean="0">
                <a:latin typeface="Courier"/>
                <a:cs typeface="Courier"/>
              </a:rPr>
              <a:t>&gt;</a:t>
            </a:r>
            <a:r>
              <a:rPr lang="en-US" sz="1800" dirty="0" smtClean="0">
                <a:latin typeface="Courier"/>
                <a:cs typeface="Courier"/>
              </a:rPr>
              <a:t> .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71915" y="1118945"/>
            <a:ext cx="255814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2"/>
                </a:solidFill>
              </a:rPr>
              <a:t>Fetch the resource indicated in the  </a:t>
            </a:r>
            <a:r>
              <a:rPr lang="en-US" sz="1600" dirty="0" err="1" smtClean="0">
                <a:solidFill>
                  <a:schemeClr val="accent2"/>
                </a:solidFill>
              </a:rPr>
              <a:t>ldp:hasMemberRelationship</a:t>
            </a:r>
            <a:r>
              <a:rPr lang="en-US" sz="1600" dirty="0" smtClean="0">
                <a:solidFill>
                  <a:schemeClr val="accent2"/>
                </a:solidFill>
              </a:rPr>
              <a:t> </a:t>
            </a:r>
          </a:p>
          <a:p>
            <a:r>
              <a:rPr lang="en-US" sz="1600" dirty="0" smtClean="0">
                <a:solidFill>
                  <a:schemeClr val="accent2"/>
                </a:solidFill>
              </a:rPr>
              <a:t>of the Direct Container</a:t>
            </a:r>
            <a:endParaRPr lang="en-US" sz="1600" dirty="0">
              <a:solidFill>
                <a:schemeClr val="accent2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481286" y="1333500"/>
            <a:ext cx="1890629" cy="28172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881770" y="5442858"/>
            <a:ext cx="25637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Triple with the predicate indicated in the Direct Container pointing to the new contained resource.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4334329" y="5511308"/>
            <a:ext cx="1342572" cy="49975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484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“Containers are at the heart of LDP” – </a:t>
            </a:r>
            <a:r>
              <a:rPr lang="en-US" dirty="0">
                <a:hlinkClick r:id="rId2"/>
              </a:rPr>
              <a:t>Robert </a:t>
            </a:r>
            <a:r>
              <a:rPr lang="en-US" dirty="0" smtClean="0">
                <a:hlinkClick r:id="rId2"/>
              </a:rPr>
              <a:t>Sanderson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You can revert the relationship (Direct and Indirect Containers)</a:t>
            </a:r>
          </a:p>
          <a:p>
            <a:endParaRPr lang="en-US" dirty="0" smtClean="0"/>
          </a:p>
          <a:p>
            <a:r>
              <a:rPr lang="en-US" dirty="0" smtClean="0"/>
              <a:t>You can link to a </a:t>
            </a:r>
            <a:r>
              <a:rPr lang="en-US" dirty="0" smtClean="0"/>
              <a:t>totally different resource than the one added (Indirect Containers)</a:t>
            </a:r>
          </a:p>
          <a:p>
            <a:endParaRPr lang="en-US" dirty="0" smtClean="0"/>
          </a:p>
          <a:p>
            <a:r>
              <a:rPr lang="en-US" dirty="0" smtClean="0">
                <a:hlinkClick r:id="rId3"/>
              </a:rPr>
              <a:t>LDP Containers for the Perplexed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Read </a:t>
            </a:r>
            <a:r>
              <a:rPr lang="en-US" dirty="0"/>
              <a:t>the </a:t>
            </a:r>
            <a:r>
              <a:rPr lang="en-US" dirty="0" smtClean="0"/>
              <a:t>W3C </a:t>
            </a:r>
            <a:r>
              <a:rPr lang="en-US" dirty="0" smtClean="0">
                <a:hlinkClick r:id="rId4"/>
              </a:rPr>
              <a:t>LDP Recommendation </a:t>
            </a:r>
            <a:r>
              <a:rPr lang="en-US" dirty="0"/>
              <a:t>for more.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437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Updates have not been </a:t>
            </a:r>
            <a:r>
              <a:rPr lang="en-US" dirty="0" smtClean="0"/>
              <a:t>standardized :(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Linked Data Platform Working Group </a:t>
            </a:r>
            <a:r>
              <a:rPr lang="en-US" b="1" i="1" dirty="0" smtClean="0"/>
              <a:t>is currently favoring LD Patch but still is deciding</a:t>
            </a:r>
            <a:r>
              <a:rPr lang="en-US" dirty="0" smtClean="0"/>
              <a:t>. [1]</a:t>
            </a:r>
          </a:p>
          <a:p>
            <a:endParaRPr lang="en-US" dirty="0" smtClean="0"/>
          </a:p>
          <a:p>
            <a:r>
              <a:rPr lang="en-US" dirty="0" smtClean="0"/>
              <a:t>Other candidates include SPARQL 1.1, </a:t>
            </a:r>
            <a:r>
              <a:rPr lang="en-US" dirty="0" err="1" smtClean="0"/>
              <a:t>SparqlPatch</a:t>
            </a:r>
            <a:r>
              <a:rPr lang="en-US" dirty="0" smtClean="0"/>
              <a:t>, </a:t>
            </a:r>
            <a:r>
              <a:rPr lang="en-US" dirty="0" err="1" smtClean="0"/>
              <a:t>TurtlePatch</a:t>
            </a:r>
            <a:r>
              <a:rPr lang="en-US" dirty="0" smtClean="0"/>
              <a:t>, and RDF Patch [1]</a:t>
            </a:r>
          </a:p>
          <a:p>
            <a:endParaRPr lang="en-US" dirty="0" smtClean="0"/>
          </a:p>
          <a:p>
            <a:r>
              <a:rPr lang="en-US" dirty="0" smtClean="0"/>
              <a:t>As of July/2015, Linked Data Patch Format (LD Patch) is a note, </a:t>
            </a:r>
            <a:r>
              <a:rPr lang="en-US" i="1" dirty="0" smtClean="0"/>
              <a:t>not</a:t>
            </a:r>
            <a:r>
              <a:rPr lang="en-US" dirty="0" smtClean="0"/>
              <a:t> a recommendation [1]</a:t>
            </a:r>
          </a:p>
          <a:p>
            <a:endParaRPr lang="en-US" dirty="0"/>
          </a:p>
          <a:p>
            <a:r>
              <a:rPr lang="en-US" dirty="0" smtClean="0"/>
              <a:t>[1] LD Patch </a:t>
            </a:r>
            <a:r>
              <a:rPr lang="pl-PL" dirty="0" smtClean="0">
                <a:hlinkClick r:id="rId2"/>
              </a:rPr>
              <a:t>http://www.w3.org/TR/2015/NOTE-ldpatch-20150728/</a:t>
            </a:r>
            <a:r>
              <a:rPr lang="pl-PL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233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</a:t>
            </a:r>
            <a:r>
              <a:rPr lang="en-US" dirty="0" smtClean="0"/>
              <a:t>is LDP important to Hydra?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8201"/>
            <a:ext cx="8229600" cy="275408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Fedora 4 is an LDP Server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Hydra Stack (i.e. your app) is an LDP Client </a:t>
            </a:r>
          </a:p>
          <a:p>
            <a:pPr lvl="1"/>
            <a:r>
              <a:rPr lang="en-US" dirty="0" smtClean="0"/>
              <a:t>gems: LDP, </a:t>
            </a:r>
            <a:r>
              <a:rPr lang="en-US" dirty="0" err="1" smtClean="0"/>
              <a:t>ActiveTriples</a:t>
            </a:r>
            <a:r>
              <a:rPr lang="en-US" dirty="0" smtClean="0"/>
              <a:t>, </a:t>
            </a:r>
            <a:r>
              <a:rPr lang="en-US" dirty="0" err="1" smtClean="0"/>
              <a:t>ActiveFedora</a:t>
            </a:r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224" y="2108201"/>
            <a:ext cx="2821576" cy="97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930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Official </a:t>
            </a:r>
            <a:r>
              <a:rPr lang="en-US" dirty="0" smtClean="0"/>
              <a:t>W3C LDP Recommendation </a:t>
            </a:r>
            <a:r>
              <a:rPr lang="en-US" dirty="0" smtClean="0">
                <a:hlinkClick r:id="rId2"/>
              </a:rPr>
              <a:t>http://www.w3.org/TR/ldp/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LDP Primer </a:t>
            </a:r>
            <a:r>
              <a:rPr lang="en-US" dirty="0" smtClean="0">
                <a:hlinkClick r:id="rId3"/>
              </a:rPr>
              <a:t>http://www.w3.org/TR/ldp-primer/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Slides</a:t>
            </a:r>
            <a:r>
              <a:rPr lang="en-US" dirty="0" smtClean="0"/>
              <a:t>/notes/examples </a:t>
            </a:r>
            <a:r>
              <a:rPr lang="en-US" dirty="0" smtClean="0">
                <a:hlinkClick r:id="rId4"/>
              </a:rPr>
              <a:t>http://hectorcorrea.com/#/blog/introduction-to-ldp/67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527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Sessions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Linked data, URIs, and labels</a:t>
            </a:r>
            <a:r>
              <a:rPr lang="en-US" dirty="0"/>
              <a:t> </a:t>
            </a:r>
            <a:r>
              <a:rPr lang="en-US" dirty="0" smtClean="0"/>
              <a:t>by Trey </a:t>
            </a:r>
            <a:r>
              <a:rPr lang="en-US" dirty="0" err="1" smtClean="0"/>
              <a:t>Terrel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b="1" dirty="0" smtClean="0"/>
              <a:t>Introducing </a:t>
            </a:r>
            <a:r>
              <a:rPr lang="en-US" b="1" dirty="0"/>
              <a:t>Hydra-works: PCDM in Hydra</a:t>
            </a:r>
            <a:r>
              <a:rPr lang="en-US" dirty="0" smtClean="0"/>
              <a:t> by Lynette </a:t>
            </a:r>
            <a:r>
              <a:rPr lang="en-US" dirty="0" err="1" smtClean="0"/>
              <a:t>Rayle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00467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/>
              <a:t>First introduced by Tim Berners-Lee in 2006</a:t>
            </a:r>
          </a:p>
          <a:p>
            <a:pPr marL="0" indent="0">
              <a:buNone/>
            </a:pPr>
            <a:endParaRPr lang="en-US" sz="1800" b="1" dirty="0" smtClean="0"/>
          </a:p>
          <a:p>
            <a:pPr marL="0" indent="0">
              <a:buNone/>
            </a:pPr>
            <a:r>
              <a:rPr lang="en-US" sz="1800" dirty="0" smtClean="0"/>
              <a:t>The Semantic Web isn't just about putting data on the web. It is about </a:t>
            </a:r>
            <a:r>
              <a:rPr lang="en-US" sz="1800" b="1" dirty="0" smtClean="0"/>
              <a:t>making links, so that a person or machine can explore the web of data</a:t>
            </a:r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  <a:p>
            <a:pPr lvl="1"/>
            <a:r>
              <a:rPr lang="en-US" sz="1800" dirty="0" smtClean="0"/>
              <a:t>Use URIs as names for things</a:t>
            </a:r>
          </a:p>
          <a:p>
            <a:pPr lvl="1"/>
            <a:r>
              <a:rPr lang="en-US" sz="1800" dirty="0" smtClean="0"/>
              <a:t>Use HTTP URIs so that people can look up those names</a:t>
            </a:r>
          </a:p>
          <a:p>
            <a:pPr lvl="1"/>
            <a:r>
              <a:rPr lang="en-US" sz="1800" dirty="0" smtClean="0"/>
              <a:t>Use standards for representation (RDF, </a:t>
            </a:r>
            <a:r>
              <a:rPr lang="en-US" sz="1800" dirty="0" smtClean="0"/>
              <a:t>SPARQL)</a:t>
            </a:r>
          </a:p>
          <a:p>
            <a:pPr lvl="1"/>
            <a:r>
              <a:rPr lang="en-US" sz="1800" dirty="0" smtClean="0"/>
              <a:t>Include </a:t>
            </a:r>
            <a:r>
              <a:rPr lang="en-US" sz="1800" dirty="0" smtClean="0"/>
              <a:t>other URIs so </a:t>
            </a:r>
            <a:r>
              <a:rPr lang="en-US" sz="1800" dirty="0" smtClean="0"/>
              <a:t>that they can discover more things</a:t>
            </a:r>
          </a:p>
          <a:p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See </a:t>
            </a:r>
            <a:r>
              <a:rPr lang="en-US" sz="1800" dirty="0" smtClean="0">
                <a:hlinkClick r:id="rId2"/>
              </a:rPr>
              <a:t>http</a:t>
            </a:r>
            <a:r>
              <a:rPr lang="en-US" sz="1800" dirty="0" smtClean="0">
                <a:hlinkClick r:id="rId2"/>
              </a:rPr>
              <a:t>://www.w3.org/DesignIssues/LinkedData.html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367488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RDF 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Resource Description </a:t>
            </a:r>
            <a:r>
              <a:rPr lang="en-US" dirty="0" smtClean="0"/>
              <a:t>Framework</a:t>
            </a:r>
          </a:p>
          <a:p>
            <a:endParaRPr lang="en-US" dirty="0" smtClean="0"/>
          </a:p>
          <a:p>
            <a:r>
              <a:rPr lang="en-US" dirty="0" smtClean="0"/>
              <a:t>Data expressed in triples</a:t>
            </a:r>
            <a:endParaRPr lang="en-US" dirty="0" smtClean="0">
              <a:latin typeface="Courier"/>
              <a:cs typeface="Courier"/>
            </a:endParaRPr>
          </a:p>
          <a:p>
            <a:pPr marL="800100" lvl="2" indent="0">
              <a:buNone/>
            </a:pPr>
            <a:r>
              <a:rPr lang="en-US" dirty="0" smtClean="0">
                <a:latin typeface="Courier"/>
                <a:cs typeface="Courier"/>
              </a:rPr>
              <a:t>&lt;</a:t>
            </a:r>
            <a:r>
              <a:rPr lang="en-US" dirty="0" smtClean="0">
                <a:latin typeface="Courier"/>
                <a:cs typeface="Courier"/>
              </a:rPr>
              <a:t>subject&gt; &lt;predicate&gt; &lt;object&gt; </a:t>
            </a:r>
          </a:p>
          <a:p>
            <a:pPr marL="40005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r>
              <a:rPr lang="en-US" dirty="0" smtClean="0"/>
              <a:t>For example</a:t>
            </a:r>
          </a:p>
          <a:p>
            <a:pPr marL="0" indent="0">
              <a:buNone/>
            </a:pPr>
            <a:r>
              <a:rPr lang="en-US" sz="2400" dirty="0" smtClean="0">
                <a:latin typeface="Courier"/>
                <a:cs typeface="Courier"/>
              </a:rPr>
              <a:t>	&lt;</a:t>
            </a:r>
            <a:r>
              <a:rPr lang="en-US" sz="2400" dirty="0" err="1" smtClean="0">
                <a:latin typeface="Courier"/>
                <a:cs typeface="Courier"/>
              </a:rPr>
              <a:t>hydraconnect</a:t>
            </a:r>
            <a:r>
              <a:rPr lang="en-US" sz="2400" dirty="0" smtClean="0">
                <a:latin typeface="Courier"/>
                <a:cs typeface="Courier"/>
              </a:rPr>
              <a:t>&gt; &lt;location&gt; “Minneapolis”</a:t>
            </a:r>
          </a:p>
          <a:p>
            <a:pPr marL="0" indent="0">
              <a:buNone/>
            </a:pPr>
            <a:r>
              <a:rPr lang="en-US" sz="2400" dirty="0" smtClean="0">
                <a:latin typeface="Courier"/>
                <a:cs typeface="Courier"/>
              </a:rPr>
              <a:t>	&lt;</a:t>
            </a:r>
            <a:r>
              <a:rPr lang="en-US" sz="2400" dirty="0" err="1" smtClean="0">
                <a:latin typeface="Courier"/>
                <a:cs typeface="Courier"/>
              </a:rPr>
              <a:t>hydraconnect</a:t>
            </a:r>
            <a:r>
              <a:rPr lang="en-US" sz="2400" dirty="0" smtClean="0">
                <a:latin typeface="Courier"/>
                <a:cs typeface="Courier"/>
              </a:rPr>
              <a:t>&gt; &lt;date&gt; “2015-</a:t>
            </a:r>
            <a:r>
              <a:rPr lang="en-US" sz="2400" dirty="0" smtClean="0">
                <a:latin typeface="Courier"/>
                <a:cs typeface="Courier"/>
              </a:rPr>
              <a:t>09-22”</a:t>
            </a:r>
            <a:endParaRPr lang="en-US" sz="24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223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9-17 at 8.50.2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858" y="815474"/>
            <a:ext cx="5310393" cy="550276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99858" y="253429"/>
            <a:ext cx="70585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Abraham_Lincoln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6216317" y="5592363"/>
            <a:ext cx="935788" cy="30311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262514" y="5407697"/>
            <a:ext cx="1191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Birth place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02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Linked Data Sample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945" y="2801054"/>
            <a:ext cx="8764909" cy="18622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 smtClean="0"/>
              <a:t>@</a:t>
            </a:r>
            <a:r>
              <a:rPr lang="en-US" sz="1600" dirty="0"/>
              <a:t>prefix </a:t>
            </a:r>
            <a:r>
              <a:rPr lang="en-US" sz="1600" dirty="0" err="1" smtClean="0"/>
              <a:t>dbr</a:t>
            </a:r>
            <a:r>
              <a:rPr lang="en-US" sz="1600" dirty="0"/>
              <a:t>: &lt;http://</a:t>
            </a:r>
            <a:r>
              <a:rPr lang="en-US" sz="1600" dirty="0" err="1"/>
              <a:t>dbpedia.org</a:t>
            </a:r>
            <a:r>
              <a:rPr lang="en-US" sz="1600" dirty="0"/>
              <a:t>/</a:t>
            </a:r>
            <a:r>
              <a:rPr lang="en-US" sz="1600" dirty="0" smtClean="0"/>
              <a:t>resource/</a:t>
            </a:r>
            <a:r>
              <a:rPr lang="en-US" sz="1600" dirty="0"/>
              <a:t>&gt;</a:t>
            </a:r>
            <a:r>
              <a:rPr lang="en-US" sz="1600" dirty="0" smtClean="0"/>
              <a:t>.</a:t>
            </a:r>
          </a:p>
          <a:p>
            <a:pPr marL="0" indent="0">
              <a:buNone/>
            </a:pPr>
            <a:endParaRPr lang="en-US" sz="16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dbr:Abraham_Lincoln</a:t>
            </a: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dirty="0" err="1" smtClean="0">
                <a:latin typeface="Courier"/>
                <a:cs typeface="Courier"/>
              </a:rPr>
              <a:t>rdf:type</a:t>
            </a:r>
            <a:r>
              <a:rPr lang="en-US" sz="1600" dirty="0" smtClean="0">
                <a:latin typeface="Courier"/>
                <a:cs typeface="Courier"/>
              </a:rPr>
              <a:t>       </a:t>
            </a:r>
            <a:r>
              <a:rPr lang="en-US" sz="1600" dirty="0" err="1" smtClean="0">
                <a:latin typeface="Courier"/>
                <a:cs typeface="Courier"/>
              </a:rPr>
              <a:t>yago:PresidentsOfTheUnitedStates</a:t>
            </a: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dirty="0">
                <a:latin typeface="Courier"/>
                <a:cs typeface="Courier"/>
              </a:rPr>
              <a:t>. </a:t>
            </a:r>
            <a:endParaRPr lang="en-US" sz="16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dbr:Abraham_Lincoln</a:t>
            </a: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dirty="0" err="1" smtClean="0">
                <a:latin typeface="Courier"/>
                <a:cs typeface="Courier"/>
              </a:rPr>
              <a:t>dbp:birthPlace</a:t>
            </a:r>
            <a:r>
              <a:rPr lang="en-US" sz="1600" dirty="0" smtClean="0">
                <a:latin typeface="Courier"/>
                <a:cs typeface="Courier"/>
              </a:rPr>
              <a:t> "</a:t>
            </a:r>
            <a:r>
              <a:rPr lang="en-US" sz="1600" dirty="0">
                <a:latin typeface="Courier"/>
                <a:cs typeface="Courier"/>
              </a:rPr>
              <a:t>Hodgenville, </a:t>
            </a:r>
            <a:r>
              <a:rPr lang="en-US" sz="1600" dirty="0" smtClean="0">
                <a:latin typeface="Courier"/>
                <a:cs typeface="Courier"/>
              </a:rPr>
              <a:t>Kentucky” </a:t>
            </a:r>
            <a:r>
              <a:rPr lang="en-US" sz="1600" dirty="0">
                <a:latin typeface="Courier"/>
                <a:cs typeface="Courier"/>
              </a:rPr>
              <a:t>. </a:t>
            </a:r>
            <a:endParaRPr lang="en-US" sz="16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600" dirty="0" err="1" smtClean="0">
                <a:latin typeface="Courier"/>
                <a:cs typeface="Courier"/>
              </a:rPr>
              <a:t>dbr:Abraham_Lincoln</a:t>
            </a: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dirty="0" err="1" smtClean="0">
                <a:latin typeface="Courier"/>
                <a:cs typeface="Courier"/>
              </a:rPr>
              <a:t>dbo:birthPlace</a:t>
            </a: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dirty="0" err="1" smtClean="0">
                <a:latin typeface="Courier"/>
                <a:cs typeface="Courier"/>
              </a:rPr>
              <a:t>dbr:Hodgenville</a:t>
            </a:r>
            <a:r>
              <a:rPr lang="en-US" sz="1600" dirty="0">
                <a:latin typeface="Courier"/>
                <a:cs typeface="Courier"/>
              </a:rPr>
              <a:t>,</a:t>
            </a:r>
            <a:r>
              <a:rPr lang="en-US" sz="1600" dirty="0" smtClean="0">
                <a:latin typeface="Courier"/>
                <a:cs typeface="Courier"/>
              </a:rPr>
              <a:t>_Kentucky 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6948" y="5223031"/>
            <a:ext cx="5024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dbpedia.org</a:t>
            </a:r>
            <a:r>
              <a:rPr lang="en-US" dirty="0"/>
              <a:t>/</a:t>
            </a:r>
            <a:r>
              <a:rPr lang="en-US" dirty="0" smtClean="0"/>
              <a:t>resource/</a:t>
            </a:r>
            <a:r>
              <a:rPr lang="en-US" dirty="0" err="1" smtClean="0">
                <a:latin typeface="Courier"/>
                <a:cs typeface="Courier"/>
              </a:rPr>
              <a:t>Abraham_Lincoln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021560" y="4413450"/>
            <a:ext cx="321967" cy="80958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3692358" y="6144591"/>
            <a:ext cx="53446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dbpedia.org</a:t>
            </a:r>
            <a:r>
              <a:rPr lang="en-US" dirty="0"/>
              <a:t>/resource/</a:t>
            </a:r>
            <a:r>
              <a:rPr lang="en-US" dirty="0" err="1"/>
              <a:t>Hodgenville,_Kentucky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6695361" y="4413450"/>
            <a:ext cx="1111797" cy="1674025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50945" y="1641817"/>
            <a:ext cx="6695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"/>
                <a:cs typeface="Courier"/>
              </a:rPr>
              <a:t>curl </a:t>
            </a:r>
            <a:r>
              <a:rPr lang="en-US" b="1" dirty="0">
                <a:latin typeface="Courier"/>
                <a:cs typeface="Courier"/>
              </a:rPr>
              <a:t>http://</a:t>
            </a:r>
            <a:r>
              <a:rPr lang="en-US" b="1" dirty="0" err="1">
                <a:latin typeface="Courier"/>
                <a:cs typeface="Courier"/>
              </a:rPr>
              <a:t>dbpedia.org</a:t>
            </a:r>
            <a:r>
              <a:rPr lang="en-US" b="1" dirty="0">
                <a:latin typeface="Courier"/>
                <a:cs typeface="Courier"/>
              </a:rPr>
              <a:t>/data/</a:t>
            </a:r>
            <a:r>
              <a:rPr lang="en-US" b="1" dirty="0" smtClean="0">
                <a:latin typeface="Courier"/>
                <a:cs typeface="Courier"/>
              </a:rPr>
              <a:t>Abraham_Lincoln.n3</a:t>
            </a:r>
            <a:endParaRPr lang="en-US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098685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From read-only to read-write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are we supposed to </a:t>
            </a:r>
            <a:r>
              <a:rPr lang="en-US" b="1" dirty="0" smtClean="0"/>
              <a:t>update Linked Data</a:t>
            </a:r>
          </a:p>
          <a:p>
            <a:endParaRPr lang="en-US" dirty="0" smtClean="0"/>
          </a:p>
          <a:p>
            <a:r>
              <a:rPr lang="en-US" dirty="0"/>
              <a:t>I</a:t>
            </a:r>
            <a:r>
              <a:rPr lang="en-US" dirty="0" smtClean="0"/>
              <a:t>ntuitively we assume that we must use HTTP verbs and RDF…</a:t>
            </a:r>
          </a:p>
          <a:p>
            <a:endParaRPr lang="en-US" dirty="0"/>
          </a:p>
          <a:p>
            <a:r>
              <a:rPr lang="en-US" dirty="0" smtClean="0"/>
              <a:t>…but what are the mechanics, restrictions, how to we deal with containership</a:t>
            </a:r>
          </a:p>
        </p:txBody>
      </p:sp>
    </p:spTree>
    <p:extLst>
      <p:ext uri="{BB962C8B-B14F-4D97-AF65-F5344CB8AC3E}">
        <p14:creationId xmlns:p14="http://schemas.microsoft.com/office/powerpoint/2010/main" val="2621490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 Data Platform (LDP)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lvl="1" indent="0">
              <a:buNone/>
            </a:pPr>
            <a:r>
              <a:rPr lang="en-US" dirty="0" smtClean="0">
                <a:latin typeface="Courier"/>
                <a:cs typeface="Courier"/>
              </a:rPr>
              <a:t>“defines </a:t>
            </a:r>
            <a:r>
              <a:rPr lang="en-US" dirty="0" smtClean="0">
                <a:latin typeface="Courier"/>
                <a:cs typeface="Courier"/>
              </a:rPr>
              <a:t>a set of rules for HTTP operations on web </a:t>
            </a:r>
            <a:r>
              <a:rPr lang="en-US" dirty="0" smtClean="0">
                <a:latin typeface="Courier"/>
                <a:cs typeface="Courier"/>
              </a:rPr>
              <a:t>resources, some </a:t>
            </a:r>
            <a:r>
              <a:rPr lang="en-US" dirty="0" smtClean="0">
                <a:latin typeface="Courier"/>
                <a:cs typeface="Courier"/>
              </a:rPr>
              <a:t>based on </a:t>
            </a:r>
            <a:r>
              <a:rPr lang="en-US" dirty="0" smtClean="0">
                <a:latin typeface="Courier"/>
                <a:cs typeface="Courier"/>
              </a:rPr>
              <a:t>RDF, to </a:t>
            </a:r>
            <a:r>
              <a:rPr lang="en-US" dirty="0" smtClean="0">
                <a:latin typeface="Courier"/>
                <a:cs typeface="Courier"/>
              </a:rPr>
              <a:t>provide an architecture for </a:t>
            </a:r>
            <a:r>
              <a:rPr lang="en-US" b="1" dirty="0" smtClean="0">
                <a:latin typeface="Courier"/>
                <a:cs typeface="Courier"/>
              </a:rPr>
              <a:t>read-write</a:t>
            </a:r>
            <a:r>
              <a:rPr lang="en-US" dirty="0" smtClean="0">
                <a:latin typeface="Courier"/>
                <a:cs typeface="Courier"/>
              </a:rPr>
              <a:t> Linked Data on the </a:t>
            </a:r>
            <a:r>
              <a:rPr lang="en-US" dirty="0" smtClean="0">
                <a:latin typeface="Courier"/>
                <a:cs typeface="Courier"/>
              </a:rPr>
              <a:t>web”</a:t>
            </a:r>
            <a:r>
              <a:rPr lang="en-US" dirty="0" smtClean="0"/>
              <a:t> </a:t>
            </a:r>
            <a:r>
              <a:rPr lang="en-US" sz="1800" dirty="0" smtClean="0">
                <a:hlinkClick r:id="rId2"/>
              </a:rPr>
              <a:t>http</a:t>
            </a:r>
            <a:r>
              <a:rPr lang="en-US" sz="1800" dirty="0" smtClean="0">
                <a:hlinkClick r:id="rId2"/>
              </a:rPr>
              <a:t>://www.w3.org/TR/ldp/</a:t>
            </a:r>
            <a:endParaRPr lang="en-US" sz="1800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400050" lvl="1" indent="0">
              <a:buNone/>
            </a:pPr>
            <a:r>
              <a:rPr lang="en-US" dirty="0" smtClean="0"/>
              <a:t>W3C </a:t>
            </a:r>
            <a:r>
              <a:rPr lang="en-US" dirty="0" smtClean="0"/>
              <a:t>Recommendation as </a:t>
            </a:r>
            <a:r>
              <a:rPr lang="en-US" dirty="0" smtClean="0"/>
              <a:t>of </a:t>
            </a:r>
            <a:r>
              <a:rPr lang="en-US" dirty="0" smtClean="0"/>
              <a:t>Feb/2015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934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4660</TotalTime>
  <Words>1404</Words>
  <Application>Microsoft Macintosh PowerPoint</Application>
  <PresentationFormat>On-screen Show (4:3)</PresentationFormat>
  <Paragraphs>224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Introduction to the  Linked Data Platform (LDP)  Hector Correa  hjc14@psu.edu The Pennsylvania State University</vt:lpstr>
      <vt:lpstr>Agenda</vt:lpstr>
      <vt:lpstr>Related Sessions</vt:lpstr>
      <vt:lpstr>Linked Data</vt:lpstr>
      <vt:lpstr>RDF 101</vt:lpstr>
      <vt:lpstr>PowerPoint Presentation</vt:lpstr>
      <vt:lpstr>Linked Data Sample</vt:lpstr>
      <vt:lpstr>From read-only to read-write</vt:lpstr>
      <vt:lpstr>Linked Data Platform (LDP)</vt:lpstr>
      <vt:lpstr>LDP is an HTTP API for  read-write Linked Data </vt:lpstr>
      <vt:lpstr>Basic HTTP workflow</vt:lpstr>
      <vt:lpstr>Concepts</vt:lpstr>
      <vt:lpstr>Create a New RDF Source</vt:lpstr>
      <vt:lpstr>Fetch an Existing RDF Source</vt:lpstr>
      <vt:lpstr>Create a New Non-RDF Source</vt:lpstr>
      <vt:lpstr>Concepts (expanded)</vt:lpstr>
      <vt:lpstr>Adding an RDF Source to a Basic Container (1/2)</vt:lpstr>
      <vt:lpstr>PowerPoint Presentation</vt:lpstr>
      <vt:lpstr>Defining a Direct Container</vt:lpstr>
      <vt:lpstr>Adding to a Direct Container</vt:lpstr>
      <vt:lpstr>…but there is more</vt:lpstr>
      <vt:lpstr>Containers</vt:lpstr>
      <vt:lpstr>Updates </vt:lpstr>
      <vt:lpstr>Why is LDP important to Hydra?</vt:lpstr>
      <vt:lpstr>Thanks!</vt:lpstr>
    </vt:vector>
  </TitlesOfParts>
  <Company>Penn State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Linked Data Platform (LDP)</dc:title>
  <dc:creator>Hector Correa</dc:creator>
  <cp:lastModifiedBy>Hector Correa</cp:lastModifiedBy>
  <cp:revision>49</cp:revision>
  <dcterms:created xsi:type="dcterms:W3CDTF">2015-09-14T13:45:57Z</dcterms:created>
  <dcterms:modified xsi:type="dcterms:W3CDTF">2015-09-17T20:27:17Z</dcterms:modified>
</cp:coreProperties>
</file>

<file path=docProps/thumbnail.jpeg>
</file>